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ascadia Code" panose="020B0609020000020004" pitchFamily="49" charset="0"/>
      <p:regular r:id="rId12"/>
      <p:bold r:id="rId13"/>
      <p:italic r:id="rId14"/>
      <p:boldItalic r:id="rId15"/>
    </p:embeddedFont>
    <p:embeddedFont>
      <p:font typeface="Cooper Black" panose="0208090404030B020404" pitchFamily="18" charset="0"/>
      <p:regular r:id="rId16"/>
    </p:embeddedFont>
    <p:embeddedFont>
      <p:font typeface="Doppio One" panose="02010603030000020804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initions &amp; MCQ &amp; T F" id="{02F7FD96-49DB-4F67-B8D3-F83C101D3B52}">
          <p14:sldIdLst>
            <p14:sldId id="256"/>
          </p14:sldIdLst>
        </p14:section>
        <p14:section name="Compares" id="{0088F2B9-5BF5-45EE-BD6B-970C55254DC8}">
          <p14:sldIdLst>
            <p14:sldId id="257"/>
          </p14:sldIdLst>
        </p14:section>
        <p14:section name="Discuss" id="{D90502C3-2BEE-40CB-B3C5-AB3C2E02133B}">
          <p14:sldIdLst>
            <p14:sldId id="258"/>
          </p14:sldIdLst>
        </p14:section>
        <p14:section name="Relationships" id="{7E48D39B-90A1-4A77-B924-9E3B0CA32B41}">
          <p14:sldIdLst>
            <p14:sldId id="259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ur Amr" initials="NA" lastIdx="1" clrIdx="0">
    <p:extLst>
      <p:ext uri="{19B8F6BF-5375-455C-9EA6-DF929625EA0E}">
        <p15:presenceInfo xmlns:p15="http://schemas.microsoft.com/office/powerpoint/2012/main" userId="Nour Am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48F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5" d="100"/>
          <a:sy n="95" d="100"/>
        </p:scale>
        <p:origin x="1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CC76D-DB6D-E62B-A2ED-24817D66EE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B5AD1E-DFDE-E8E1-A674-9D6EE95F1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6B15C-9677-5B00-F0F3-3F65A870E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D94BC-CD4F-A46D-63DF-CAD745E43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A2EDB-D3A0-F5EC-32E9-BEB59E273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157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133F-E37C-ACA4-3498-10CA5645D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F36EB-FD0F-C130-BA2C-635E0D46B2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69234-CF7D-D827-2B88-880FC44E2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D727-D5F8-74A6-7B48-3D68BAFAC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562F9-9899-1A3B-8F9B-F6B9C72AC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65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FAB4DD-AAFE-69DE-63EB-E7F63EA228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83C4FC-7C4D-5815-0F1F-145297AECB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8A81C-2659-ACF2-6C50-EB80298B6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08AB91-C5EB-A422-7B67-C7B333A2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52215-C4BC-4CB2-25FE-ABD8979D3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088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50A1F-5F21-E50C-5275-47AAE8020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208F7-27A2-66A7-4BFB-8208E6D1D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C6231-B093-EBCB-FF74-913B98FEE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620F0-BA0E-A2FE-98B1-63E394618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B25DB-748E-1999-8AC3-A6A01E492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65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98017-98B5-5F43-90BA-2EBE3DF19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11DB8A-069C-7EFE-D3E2-BF1E56478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DC47C-DBC6-EA43-75B2-6C5EC0538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FF56-61C9-D86F-BF98-D14FF07D7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BB97F-565A-31FE-5BE3-05AAC23F5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83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AD7E-A5EF-308D-6B5F-6C66DA01B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A1AFA-FB52-19B1-F8F2-06F0C768B0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DADE28-CF9A-B864-D6F5-55B49E672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209137-C920-4902-2451-387191D69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47A81B-1F88-E810-6325-3124F106F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3A083-12C8-CEC7-7811-EA4963001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65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537CA-2EEC-EC2D-123E-49B8877BC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36B89-E853-1C6F-E3F4-0FDDA9270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BDADD-67F7-6F21-DCF4-F87A1D4B4E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B6C29B-DA3E-7E41-05AD-633495B5E5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3896D4-262D-439C-88B7-295F31B6D4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F384CE-6351-AA9E-014D-0A7F00268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844E5C-E2E2-EF31-BA5C-B3EF8DB12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328607-4C02-24E2-1C1A-6AEF4F525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221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2FC29-0374-3EB1-5098-78E4622C0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555628-0203-191A-9404-5E7393901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740550-BCFD-85E9-6F2B-A14B076AE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FDC82F-AF60-E7D3-702E-DAA010726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061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BDD575-2980-8CE9-8C8E-B556D379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8E9B9A-AE99-16DC-AA9E-00A1B1F7E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B3354B-9194-7E32-2DDD-58AF26D9C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57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41D4C-E1DA-A2BF-CE0A-13AC565A1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6E4C4-469F-1673-D0E7-55628E63A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7BC9D-FCFD-1111-EA5A-BEBAC65B0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3D3F8-DFBD-BCE1-692D-65066FBF2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416CC6-B15B-D931-A422-E76F88953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7F7E5-48C1-6AC1-B1B7-4891590B7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452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148B7-416D-B90B-ABC4-2B8A23FE7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E13BCD-3A03-A1C8-9C5A-FDEAE7416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251D39-9427-33D8-E33C-4167E4444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DAD0E-A031-B971-7629-6DD939835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028F5A-0F6A-DA03-EC66-346231F52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70257-F341-FEC8-A520-EAA2E812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05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586AD8-0E5D-7B2D-1384-B7840B18C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94897-0177-B435-18D9-7525DCBE6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5F7AE-B78D-58F3-4E75-F3F2F0E2D3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A778F-BAEA-4FC0-BF21-DADBD3619516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2153-1F9E-EDDD-6761-C561A1AD9F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61021-BAB3-50A3-E2E6-4C457B7ED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9A7D77-CCB3-4D00-8B20-26B8582545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983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EB1AB68-8287-4E5A-2B0E-C8193B34ED1A}"/>
              </a:ext>
            </a:extLst>
          </p:cNvPr>
          <p:cNvGrpSpPr/>
          <p:nvPr/>
        </p:nvGrpSpPr>
        <p:grpSpPr>
          <a:xfrm>
            <a:off x="0" y="69354"/>
            <a:ext cx="8718884" cy="1985993"/>
            <a:chOff x="0" y="1989220"/>
            <a:chExt cx="12192000" cy="198599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0FFB03C-BA37-B2CA-7CF8-559A3C22DDBC}"/>
                </a:ext>
              </a:extLst>
            </p:cNvPr>
            <p:cNvSpPr txBox="1"/>
            <p:nvPr/>
          </p:nvSpPr>
          <p:spPr>
            <a:xfrm>
              <a:off x="0" y="1989220"/>
              <a:ext cx="4070730" cy="384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900" dirty="0">
                  <a:latin typeface="Cooper Black" panose="0208090404030B020404" pitchFamily="18" charset="0"/>
                  <a:ea typeface="Roboto" panose="02000000000000000000" pitchFamily="2" charset="0"/>
                </a:rPr>
                <a:t>Migration Services </a:t>
              </a:r>
              <a:r>
                <a:rPr lang="en-US" dirty="0">
                  <a:gradFill flip="none" rotWithShape="1">
                    <a:gsLst>
                      <a:gs pos="45000">
                        <a:schemeClr val="tx1"/>
                      </a:gs>
                      <a:gs pos="100000">
                        <a:srgbClr val="FFB48F"/>
                      </a:gs>
                    </a:gsLst>
                    <a:lin ang="0" scaled="1"/>
                    <a:tileRect/>
                  </a:gradFill>
                  <a:latin typeface="Cooper Black" panose="0208090404030B020404" pitchFamily="18" charset="0"/>
                  <a:ea typeface="Roboto" panose="02000000000000000000" pitchFamily="2" charset="0"/>
                </a:rPr>
                <a:t>{Final 2017}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4C02AAE-6202-1BBD-1A41-29BA5AAB4539}"/>
                </a:ext>
              </a:extLst>
            </p:cNvPr>
            <p:cNvSpPr txBox="1"/>
            <p:nvPr/>
          </p:nvSpPr>
          <p:spPr>
            <a:xfrm>
              <a:off x="333955" y="2358552"/>
              <a:ext cx="11858045" cy="16166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lnSpc>
                  <a:spcPct val="150000"/>
                </a:lnSpc>
                <a:buClr>
                  <a:srgbClr val="FF7C80"/>
                </a:buClr>
                <a:buFont typeface="Wingdings" panose="05000000000000000000" pitchFamily="2" charset="2"/>
                <a:buChar char="Ø"/>
              </a:pP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Is the process of moving a VM from:</a:t>
              </a:r>
            </a:p>
            <a:p>
              <a:pPr marL="4000500" lvl="8" indent="-342900" algn="just">
                <a:lnSpc>
                  <a:spcPct val="150000"/>
                </a:lnSpc>
                <a:buClr>
                  <a:srgbClr val="FF7C80"/>
                </a:buClr>
                <a:buFont typeface="+mj-lt"/>
                <a:buAutoNum type="arabicPeriod"/>
              </a:pP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One Host server to another.</a:t>
              </a:r>
            </a:p>
            <a:p>
              <a:pPr marL="4000500" lvl="8" indent="-342900" algn="just">
                <a:lnSpc>
                  <a:spcPct val="150000"/>
                </a:lnSpc>
                <a:buClr>
                  <a:srgbClr val="FF7C80"/>
                </a:buClr>
                <a:buFont typeface="+mj-lt"/>
                <a:buAutoNum type="arabicPeriod"/>
              </a:pP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One Storage Location to another.</a:t>
              </a:r>
            </a:p>
            <a:p>
              <a:pPr marL="4000500" lvl="8" indent="-342900" algn="just">
                <a:lnSpc>
                  <a:spcPct val="150000"/>
                </a:lnSpc>
                <a:buClr>
                  <a:srgbClr val="FF7C80"/>
                </a:buClr>
                <a:buFont typeface="+mj-lt"/>
                <a:buAutoNum type="arabicPeriod"/>
              </a:pP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One Data center to another.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E673B7A-5726-64FC-DE35-C788CF2597C3}"/>
              </a:ext>
            </a:extLst>
          </p:cNvPr>
          <p:cNvSpPr txBox="1"/>
          <p:nvPr/>
        </p:nvSpPr>
        <p:spPr>
          <a:xfrm>
            <a:off x="8718884" y="1487395"/>
            <a:ext cx="3473116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scadia Code" panose="020B0609020000020004" pitchFamily="49" charset="0"/>
                <a:ea typeface="+mn-ea"/>
                <a:cs typeface="Cascadia Code" panose="020B0609020000020004" pitchFamily="49" charset="0"/>
              </a:rPr>
              <a:t>Where all key of VM’s components are 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ascadia Code" panose="020B0609020000020004" pitchFamily="49" charset="0"/>
                <a:ea typeface="+mn-ea"/>
                <a:cs typeface="Cascadia Code" panose="020B0609020000020004" pitchFamily="49" charset="0"/>
              </a:rPr>
              <a:t>completely virtualized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scadia Code" panose="020B0609020000020004" pitchFamily="49" charset="0"/>
                <a:ea typeface="+mn-ea"/>
                <a:cs typeface="Cascadia Code" panose="020B0609020000020004" pitchFamily="49" charset="0"/>
              </a:rPr>
              <a:t>.</a:t>
            </a:r>
            <a:endParaRPr lang="en-US" dirty="0"/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D76E657C-C691-8195-A0FF-2CA4A3F2FDB2}"/>
              </a:ext>
            </a:extLst>
          </p:cNvPr>
          <p:cNvCxnSpPr>
            <a:cxnSpLocks/>
          </p:cNvCxnSpPr>
          <p:nvPr/>
        </p:nvCxnSpPr>
        <p:spPr>
          <a:xfrm>
            <a:off x="8390021" y="1548063"/>
            <a:ext cx="567685" cy="20052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9B22B3BF-9A6F-F34B-D9F8-249AEF5BF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866" y="2944570"/>
            <a:ext cx="2164268" cy="369602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0CE2AE5-7770-4499-00CF-5E88FF5A4969}"/>
              </a:ext>
            </a:extLst>
          </p:cNvPr>
          <p:cNvCxnSpPr/>
          <p:nvPr/>
        </p:nvCxnSpPr>
        <p:spPr>
          <a:xfrm>
            <a:off x="0" y="2606349"/>
            <a:ext cx="12192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D96B112-2C17-FCE7-5171-E0911AEB2920}"/>
              </a:ext>
            </a:extLst>
          </p:cNvPr>
          <p:cNvSpPr txBox="1"/>
          <p:nvPr/>
        </p:nvSpPr>
        <p:spPr>
          <a:xfrm>
            <a:off x="0" y="2752209"/>
            <a:ext cx="142539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dirty="0">
                <a:latin typeface="Cooper Black" panose="0208090404030B020404" pitchFamily="18" charset="0"/>
                <a:ea typeface="Roboto" panose="02000000000000000000" pitchFamily="2" charset="0"/>
              </a:rPr>
              <a:t>MCQ – T F</a:t>
            </a:r>
            <a:endParaRPr lang="en-US" dirty="0">
              <a:gradFill flip="none" rotWithShape="1">
                <a:gsLst>
                  <a:gs pos="45000">
                    <a:schemeClr val="tx1"/>
                  </a:gs>
                  <a:gs pos="100000">
                    <a:srgbClr val="FFB48F"/>
                  </a:gs>
                </a:gsLst>
                <a:lin ang="0" scaled="1"/>
                <a:tileRect/>
              </a:gradFill>
              <a:latin typeface="Cooper Black" panose="0208090404030B020404" pitchFamily="18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31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B9B2D13-BD0B-A002-F692-3378CF1761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8580538"/>
              </p:ext>
            </p:extLst>
          </p:nvPr>
        </p:nvGraphicFramePr>
        <p:xfrm>
          <a:off x="0" y="1570"/>
          <a:ext cx="12192000" cy="6856429"/>
        </p:xfrm>
        <a:graphic>
          <a:graphicData uri="http://schemas.openxmlformats.org/drawingml/2006/table">
            <a:tbl>
              <a:tblPr firstRow="1" bandRow="1">
                <a:tableStyleId>{8FD4443E-F989-4FC4-A0C8-D5A2AF1F390B}</a:tableStyleId>
              </a:tblPr>
              <a:tblGrid>
                <a:gridCol w="1671592">
                  <a:extLst>
                    <a:ext uri="{9D8B030D-6E8A-4147-A177-3AD203B41FA5}">
                      <a16:colId xmlns:a16="http://schemas.microsoft.com/office/drawing/2014/main" val="2704481467"/>
                    </a:ext>
                  </a:extLst>
                </a:gridCol>
                <a:gridCol w="1671592">
                  <a:extLst>
                    <a:ext uri="{9D8B030D-6E8A-4147-A177-3AD203B41FA5}">
                      <a16:colId xmlns:a16="http://schemas.microsoft.com/office/drawing/2014/main" val="2348931420"/>
                    </a:ext>
                  </a:extLst>
                </a:gridCol>
                <a:gridCol w="2752816">
                  <a:extLst>
                    <a:ext uri="{9D8B030D-6E8A-4147-A177-3AD203B41FA5}">
                      <a16:colId xmlns:a16="http://schemas.microsoft.com/office/drawing/2014/main" val="3616408074"/>
                    </a:ext>
                  </a:extLst>
                </a:gridCol>
                <a:gridCol w="2956082">
                  <a:extLst>
                    <a:ext uri="{9D8B030D-6E8A-4147-A177-3AD203B41FA5}">
                      <a16:colId xmlns:a16="http://schemas.microsoft.com/office/drawing/2014/main" val="4006838083"/>
                    </a:ext>
                  </a:extLst>
                </a:gridCol>
                <a:gridCol w="3139918">
                  <a:extLst>
                    <a:ext uri="{9D8B030D-6E8A-4147-A177-3AD203B41FA5}">
                      <a16:colId xmlns:a16="http://schemas.microsoft.com/office/drawing/2014/main" val="1153441622"/>
                    </a:ext>
                  </a:extLst>
                </a:gridCol>
              </a:tblGrid>
              <a:tr h="651905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solidFill>
                            <a:srgbClr val="FFB48F"/>
                          </a:solidFill>
                          <a:latin typeface="Cooper Black" panose="0208090404030B020404" pitchFamily="18" charset="0"/>
                          <a:ea typeface="Roboto" panose="02000000000000000000" pitchFamily="2" charset="0"/>
                        </a:rPr>
                        <a:t>{Final 2015 - 2017}</a:t>
                      </a:r>
                      <a:endParaRPr lang="en-US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>
                          <a:solidFill>
                            <a:schemeClr val="lt1"/>
                          </a:solidFill>
                          <a:latin typeface="Doppio One" panose="02010603030000020804" pitchFamily="2" charset="0"/>
                          <a:ea typeface="+mn-ea"/>
                          <a:cs typeface="+mn-cs"/>
                        </a:rPr>
                        <a:t>Cold Migration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>
                          <a:solidFill>
                            <a:schemeClr val="lt1"/>
                          </a:solidFill>
                          <a:latin typeface="Doppio One" panose="02010603030000020804" pitchFamily="2" charset="0"/>
                          <a:ea typeface="+mn-ea"/>
                          <a:cs typeface="+mn-cs"/>
                        </a:rPr>
                        <a:t>Hot Migration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>
                          <a:solidFill>
                            <a:schemeClr val="lt1"/>
                          </a:solidFill>
                          <a:latin typeface="Doppio One" panose="02010603030000020804" pitchFamily="2" charset="0"/>
                          <a:ea typeface="+mn-ea"/>
                          <a:cs typeface="+mn-cs"/>
                        </a:rPr>
                        <a:t>Warm Migration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6545214"/>
                  </a:ext>
                </a:extLst>
              </a:tr>
              <a:tr h="912666">
                <a:tc gridSpan="2"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Doppio One" panose="02010603030000020804" pitchFamily="2" charset="0"/>
                        </a:rPr>
                        <a:t>Similarity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900" dirty="0">
                        <a:latin typeface="Doppio One" panose="02010603030000020804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sz="1700" kern="1200" dirty="0">
                          <a:solidFill>
                            <a:schemeClr val="lt1"/>
                          </a:solidFill>
                          <a:latin typeface="Cascadia Code" panose="020B0609020000020004" pitchFamily="49" charset="0"/>
                          <a:ea typeface="+mn-ea"/>
                          <a:cs typeface="Cascadia Code" panose="020B0609020000020004" pitchFamily="49" charset="0"/>
                        </a:rPr>
                        <a:t>All are Methods for moving VMs from one physical machine to another.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latin typeface="Cascadia Code" panose="020B0609020000020004" pitchFamily="49" charset="0"/>
                        <a:cs typeface="Cascadia Code" panose="020B06090200000200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6017942"/>
                  </a:ext>
                </a:extLst>
              </a:tr>
              <a:tr h="912666">
                <a:tc rowSpan="5"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Doppio One" panose="02010603030000020804" pitchFamily="2" charset="0"/>
                        </a:rPr>
                        <a:t>Differences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>
                          <a:solidFill>
                            <a:schemeClr val="lt1"/>
                          </a:solidFill>
                          <a:latin typeface="Doppio One" panose="02010603030000020804" pitchFamily="2" charset="0"/>
                          <a:ea typeface="+mn-ea"/>
                          <a:cs typeface="+mn-cs"/>
                        </a:rPr>
                        <a:t>Another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700" dirty="0">
                          <a:latin typeface="Cascadia Code" panose="020B0609020000020004" pitchFamily="49" charset="0"/>
                          <a:cs typeface="Cascadia Code" panose="020B0609020000020004" pitchFamily="49" charset="0"/>
                        </a:rPr>
                        <a:t>Regular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solidFill>
                            <a:schemeClr val="lt1"/>
                          </a:solidFill>
                          <a:latin typeface="Cascadia Code" panose="020B0609020000020004" pitchFamily="49" charset="0"/>
                          <a:ea typeface="+mn-ea"/>
                          <a:cs typeface="Cascadia Code" panose="020B0609020000020004" pitchFamily="49" charset="0"/>
                        </a:rPr>
                        <a:t>Live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5050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700" kern="1200" dirty="0">
                          <a:solidFill>
                            <a:schemeClr val="lt1"/>
                          </a:solidFill>
                          <a:latin typeface="Cascadia Code" panose="020B0609020000020004" pitchFamily="49" charset="0"/>
                          <a:ea typeface="+mn-ea"/>
                          <a:cs typeface="Cascadia Code" panose="020B0609020000020004" pitchFamily="49" charset="0"/>
                        </a:rPr>
                        <a:t>Suspended / Paused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8145741"/>
                  </a:ext>
                </a:extLst>
              </a:tr>
              <a:tr h="912666">
                <a:tc vMerge="1"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latin typeface="Doppio One" panose="02010603030000020804" pitchFamily="2" charset="0"/>
                        </a:rPr>
                        <a:t>Differences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Doppio One" panose="02010603030000020804" pitchFamily="2" charset="0"/>
                        </a:rPr>
                        <a:t>Host</a:t>
                      </a:r>
                      <a:endParaRPr lang="en-US" sz="1900" dirty="0">
                        <a:latin typeface="Doppio One" panose="02010603030000020804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700" dirty="0">
                          <a:latin typeface="Cascadia Code" panose="020B0609020000020004" pitchFamily="49" charset="0"/>
                          <a:cs typeface="Cascadia Code" panose="020B0609020000020004" pitchFamily="49" charset="0"/>
                        </a:rPr>
                        <a:t>Host is Powered Off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solidFill>
                            <a:schemeClr val="lt1"/>
                          </a:solidFill>
                          <a:latin typeface="Cascadia Code" panose="020B0609020000020004" pitchFamily="49" charset="0"/>
                          <a:ea typeface="+mn-ea"/>
                          <a:cs typeface="Cascadia Code" panose="020B0609020000020004" pitchFamily="49" charset="0"/>
                        </a:rPr>
                        <a:t>Host is Powered 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5050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700" kern="1200" dirty="0">
                          <a:solidFill>
                            <a:schemeClr val="lt1"/>
                          </a:solidFill>
                          <a:latin typeface="Cascadia Code" panose="020B0609020000020004" pitchFamily="49" charset="0"/>
                          <a:ea typeface="+mn-ea"/>
                          <a:cs typeface="Cascadia Code" panose="020B0609020000020004" pitchFamily="49" charset="0"/>
                        </a:rPr>
                        <a:t>Host is Suspended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801401"/>
                  </a:ext>
                </a:extLst>
              </a:tr>
              <a:tr h="1520640">
                <a:tc vMerge="1">
                  <a:txBody>
                    <a:bodyPr/>
                    <a:lstStyle/>
                    <a:p>
                      <a:pPr algn="ctr"/>
                      <a:endParaRPr lang="en-US" sz="1900" dirty="0">
                        <a:latin typeface="Doppio One" panose="02010603030000020804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Doppio One" panose="02010603030000020804" pitchFamily="2" charset="0"/>
                        </a:rPr>
                        <a:t>Shared Storage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700" dirty="0">
                          <a:latin typeface="Cascadia Code" panose="020B0609020000020004" pitchFamily="49" charset="0"/>
                          <a:cs typeface="Cascadia Code" panose="020B0609020000020004" pitchFamily="49" charset="0"/>
                        </a:rPr>
                        <a:t>VMs aren’t required to be on a shared storage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solidFill>
                            <a:schemeClr val="lt1"/>
                          </a:solidFill>
                          <a:latin typeface="Cascadia Code" panose="020B0609020000020004" pitchFamily="49" charset="0"/>
                          <a:ea typeface="+mn-ea"/>
                          <a:cs typeface="Cascadia Code" panose="020B0609020000020004" pitchFamily="49" charset="0"/>
                        </a:rPr>
                        <a:t>VMs are required to be on a shared storage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5050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700" dirty="0">
                          <a:latin typeface="Cascadia Code" panose="020B0609020000020004" pitchFamily="49" charset="0"/>
                          <a:cs typeface="Cascadia Code" panose="020B0609020000020004" pitchFamily="49" charset="0"/>
                        </a:rPr>
                        <a:t>VMs aren’t required to be on a shared storage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626475"/>
                  </a:ext>
                </a:extLst>
              </a:tr>
              <a:tr h="1033220">
                <a:tc vMerge="1">
                  <a:txBody>
                    <a:bodyPr/>
                    <a:lstStyle/>
                    <a:p>
                      <a:pPr algn="ctr"/>
                      <a:endParaRPr lang="en-US" sz="1900" dirty="0">
                        <a:latin typeface="Doppio One" panose="02010603030000020804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Doppio One" panose="02010603030000020804" pitchFamily="2" charset="0"/>
                        </a:rPr>
                        <a:t>CPU</a:t>
                      </a:r>
                      <a:endParaRPr lang="en-US" sz="1900" dirty="0">
                        <a:latin typeface="Doppio One" panose="02010603030000020804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700" dirty="0">
                          <a:latin typeface="Cascadia Code" panose="020B0609020000020004" pitchFamily="49" charset="0"/>
                          <a:cs typeface="Cascadia Code" panose="020B0609020000020004" pitchFamily="49" charset="0"/>
                        </a:rPr>
                        <a:t>Not apply CPU compatibility checks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solidFill>
                            <a:schemeClr val="lt1"/>
                          </a:solidFill>
                          <a:latin typeface="Cascadia Code" panose="020B0609020000020004" pitchFamily="49" charset="0"/>
                          <a:ea typeface="+mn-ea"/>
                          <a:cs typeface="Cascadia Code" panose="020B0609020000020004" pitchFamily="49" charset="0"/>
                        </a:rPr>
                        <a:t>Apply CPU compatibility checks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5050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700" dirty="0">
                          <a:latin typeface="Cascadia Code" panose="020B0609020000020004" pitchFamily="49" charset="0"/>
                          <a:cs typeface="Cascadia Code" panose="020B0609020000020004" pitchFamily="49" charset="0"/>
                        </a:rPr>
                        <a:t>Not apply CPU compatibility checks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0752305"/>
                  </a:ext>
                </a:extLst>
              </a:tr>
              <a:tr h="912666">
                <a:tc vMerge="1">
                  <a:txBody>
                    <a:bodyPr/>
                    <a:lstStyle/>
                    <a:p>
                      <a:pPr algn="ctr"/>
                      <a:endParaRPr lang="en-US" sz="1900" dirty="0">
                        <a:latin typeface="Doppio One" panose="02010603030000020804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Doppio One" panose="02010603030000020804" pitchFamily="2" charset="0"/>
                        </a:rPr>
                        <a:t>Process</a:t>
                      </a:r>
                      <a:endParaRPr lang="en-US" sz="1900" dirty="0">
                        <a:latin typeface="Doppio One" panose="02010603030000020804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700" dirty="0">
                          <a:latin typeface="Cascadia Code" panose="020B0609020000020004" pitchFamily="49" charset="0"/>
                          <a:cs typeface="Cascadia Code" panose="020B0609020000020004" pitchFamily="49" charset="0"/>
                        </a:rPr>
                        <a:t>Simple process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solidFill>
                            <a:schemeClr val="lt1"/>
                          </a:solidFill>
                          <a:latin typeface="Cascadia Code" panose="020B0609020000020004" pitchFamily="49" charset="0"/>
                          <a:ea typeface="+mn-ea"/>
                          <a:cs typeface="Cascadia Code" panose="020B0609020000020004" pitchFamily="49" charset="0"/>
                        </a:rPr>
                        <a:t>Less Simple Process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5050"/>
                        </a:buClr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700" kern="1200" dirty="0">
                          <a:solidFill>
                            <a:schemeClr val="lt1"/>
                          </a:solidFill>
                          <a:latin typeface="Cascadia Code" panose="020B0609020000020004" pitchFamily="49" charset="0"/>
                          <a:ea typeface="+mn-ea"/>
                          <a:cs typeface="Cascadia Code" panose="020B0609020000020004" pitchFamily="49" charset="0"/>
                        </a:rPr>
                        <a:t>Less Simple Process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77568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982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EB1AB68-8287-4E5A-2B0E-C8193B34ED1A}"/>
              </a:ext>
            </a:extLst>
          </p:cNvPr>
          <p:cNvGrpSpPr/>
          <p:nvPr/>
        </p:nvGrpSpPr>
        <p:grpSpPr>
          <a:xfrm>
            <a:off x="0" y="69352"/>
            <a:ext cx="12192000" cy="1985993"/>
            <a:chOff x="0" y="1989220"/>
            <a:chExt cx="12192000" cy="198599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0FFB03C-BA37-B2CA-7CF8-559A3C22DDBC}"/>
                </a:ext>
              </a:extLst>
            </p:cNvPr>
            <p:cNvSpPr txBox="1"/>
            <p:nvPr/>
          </p:nvSpPr>
          <p:spPr>
            <a:xfrm>
              <a:off x="0" y="1989220"/>
              <a:ext cx="7291355" cy="384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900" dirty="0">
                  <a:latin typeface="Cooper Black" panose="0208090404030B020404" pitchFamily="18" charset="0"/>
                  <a:ea typeface="Roboto" panose="02000000000000000000" pitchFamily="2" charset="0"/>
                </a:rPr>
                <a:t>VM Migration Using Post-Copy Data Transfer </a:t>
              </a:r>
              <a:r>
                <a:rPr lang="en-US" dirty="0">
                  <a:gradFill flip="none" rotWithShape="1">
                    <a:gsLst>
                      <a:gs pos="71000">
                        <a:schemeClr val="tx1"/>
                      </a:gs>
                      <a:gs pos="100000">
                        <a:srgbClr val="FFB48F"/>
                      </a:gs>
                    </a:gsLst>
                    <a:lin ang="0" scaled="1"/>
                    <a:tileRect/>
                  </a:gradFill>
                  <a:latin typeface="Cooper Black" panose="0208090404030B020404" pitchFamily="18" charset="0"/>
                  <a:ea typeface="Roboto" panose="02000000000000000000" pitchFamily="2" charset="0"/>
                </a:rPr>
                <a:t>{Final 2015}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4C02AAE-6202-1BBD-1A41-29BA5AAB4539}"/>
                </a:ext>
              </a:extLst>
            </p:cNvPr>
            <p:cNvSpPr txBox="1"/>
            <p:nvPr/>
          </p:nvSpPr>
          <p:spPr>
            <a:xfrm>
              <a:off x="333955" y="2358552"/>
              <a:ext cx="11858045" cy="16166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lnSpc>
                  <a:spcPct val="150000"/>
                </a:lnSpc>
                <a:buClr>
                  <a:srgbClr val="FF7C80"/>
                </a:buClr>
                <a:buFont typeface="+mj-lt"/>
                <a:buAutoNum type="arabicParenR"/>
              </a:pPr>
              <a:r>
                <a:rPr lang="en-US" sz="1700" dirty="0">
                  <a:solidFill>
                    <a:schemeClr val="accent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Suspend</a:t>
              </a: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 The Migrating of VM at the source side.</a:t>
              </a:r>
            </a:p>
            <a:p>
              <a:pPr marL="342900" indent="-342900" algn="just">
                <a:lnSpc>
                  <a:spcPct val="150000"/>
                </a:lnSpc>
                <a:buClr>
                  <a:srgbClr val="FF7C80"/>
                </a:buClr>
                <a:buFont typeface="+mj-lt"/>
                <a:buAutoNum type="arabicParenR"/>
              </a:pPr>
              <a:r>
                <a:rPr lang="en-US" sz="1700" dirty="0">
                  <a:solidFill>
                    <a:schemeClr val="accent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Copy</a:t>
              </a: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 minimal subset of the execution state of the VM state </a:t>
              </a:r>
              <a:r>
                <a:rPr lang="en-US" sz="1700" dirty="0">
                  <a:solidFill>
                    <a:schemeClr val="accent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to</a:t>
              </a: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 the target (Destination).</a:t>
              </a:r>
            </a:p>
            <a:p>
              <a:pPr marL="342900" indent="-342900" algn="just">
                <a:lnSpc>
                  <a:spcPct val="150000"/>
                </a:lnSpc>
                <a:buClr>
                  <a:srgbClr val="FF7C80"/>
                </a:buClr>
                <a:buFont typeface="+mj-lt"/>
                <a:buAutoNum type="arabicParenR"/>
              </a:pPr>
              <a:r>
                <a:rPr lang="en-US" sz="1700" dirty="0">
                  <a:solidFill>
                    <a:schemeClr val="accent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Resuming</a:t>
              </a: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 VM Migration.</a:t>
              </a:r>
            </a:p>
            <a:p>
              <a:pPr marL="342900" indent="-342900" algn="just">
                <a:lnSpc>
                  <a:spcPct val="150000"/>
                </a:lnSpc>
                <a:buClr>
                  <a:srgbClr val="FF7C80"/>
                </a:buClr>
                <a:buFont typeface="+mj-lt"/>
                <a:buAutoNum type="arabicParenR"/>
              </a:pP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Concurrently, the source actively </a:t>
              </a:r>
              <a:r>
                <a:rPr lang="en-US" sz="1700" dirty="0">
                  <a:solidFill>
                    <a:schemeClr val="accent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pushes</a:t>
              </a: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 the remaining memory pages to the target.</a:t>
              </a: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9BFCD68-CF53-8B56-2108-25A23CF1BF0B}"/>
              </a:ext>
            </a:extLst>
          </p:cNvPr>
          <p:cNvCxnSpPr/>
          <p:nvPr/>
        </p:nvCxnSpPr>
        <p:spPr>
          <a:xfrm>
            <a:off x="0" y="2205299"/>
            <a:ext cx="12192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93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E38574E-D4E4-523D-F387-404E8C0E0B01}"/>
              </a:ext>
            </a:extLst>
          </p:cNvPr>
          <p:cNvGrpSpPr/>
          <p:nvPr/>
        </p:nvGrpSpPr>
        <p:grpSpPr>
          <a:xfrm>
            <a:off x="0" y="1354420"/>
            <a:ext cx="12192000" cy="1201163"/>
            <a:chOff x="0" y="1989220"/>
            <a:chExt cx="12192000" cy="120116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FA962AF-CA30-4CA8-3E5F-AFCBD7CFF69E}"/>
                </a:ext>
              </a:extLst>
            </p:cNvPr>
            <p:cNvSpPr txBox="1"/>
            <p:nvPr/>
          </p:nvSpPr>
          <p:spPr>
            <a:xfrm>
              <a:off x="0" y="1989220"/>
              <a:ext cx="4418261" cy="384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900" dirty="0">
                  <a:latin typeface="Cooper Black" panose="0208090404030B020404" pitchFamily="18" charset="0"/>
                  <a:ea typeface="Roboto" panose="02000000000000000000" pitchFamily="2" charset="0"/>
                </a:rPr>
                <a:t>Migration – Green ICT </a:t>
              </a:r>
              <a:r>
                <a:rPr lang="en-US" dirty="0">
                  <a:gradFill flip="none" rotWithShape="1">
                    <a:gsLst>
                      <a:gs pos="45000">
                        <a:schemeClr val="tx1"/>
                      </a:gs>
                      <a:gs pos="100000">
                        <a:srgbClr val="FFB48F"/>
                      </a:gs>
                    </a:gsLst>
                    <a:lin ang="0" scaled="1"/>
                    <a:tileRect/>
                  </a:gradFill>
                  <a:latin typeface="Cooper Black" panose="0208090404030B020404" pitchFamily="18" charset="0"/>
                  <a:ea typeface="Roboto" panose="02000000000000000000" pitchFamily="2" charset="0"/>
                </a:rPr>
                <a:t>{Final 2017}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9EEC5F-B267-149E-FEFC-EA4B1A99AC07}"/>
                </a:ext>
              </a:extLst>
            </p:cNvPr>
            <p:cNvSpPr txBox="1"/>
            <p:nvPr/>
          </p:nvSpPr>
          <p:spPr>
            <a:xfrm>
              <a:off x="333955" y="2358552"/>
              <a:ext cx="11858045" cy="831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lnSpc>
                  <a:spcPct val="150000"/>
                </a:lnSpc>
                <a:buClr>
                  <a:srgbClr val="FF7C80"/>
                </a:buClr>
                <a:buFont typeface="Wingdings" panose="05000000000000000000" pitchFamily="2" charset="2"/>
                <a:buChar char="Ø"/>
              </a:pP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The relationship between Migration and Green ICT is that </a:t>
              </a:r>
              <a:r>
                <a:rPr lang="en-US" sz="1700" dirty="0">
                  <a:solidFill>
                    <a:schemeClr val="accent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migration improves the energy efficiency by reducing power consumption</a:t>
              </a: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.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EFA0D1A-FD1F-8DED-F602-CDA87E2F8EBF}"/>
              </a:ext>
            </a:extLst>
          </p:cNvPr>
          <p:cNvGrpSpPr/>
          <p:nvPr/>
        </p:nvGrpSpPr>
        <p:grpSpPr>
          <a:xfrm>
            <a:off x="0" y="3910003"/>
            <a:ext cx="12127832" cy="1593578"/>
            <a:chOff x="0" y="1989220"/>
            <a:chExt cx="12192000" cy="159357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B10C10F-E6BA-EF07-3EEE-B1C9A74746F6}"/>
                </a:ext>
              </a:extLst>
            </p:cNvPr>
            <p:cNvSpPr txBox="1"/>
            <p:nvPr/>
          </p:nvSpPr>
          <p:spPr>
            <a:xfrm>
              <a:off x="0" y="1989220"/>
              <a:ext cx="3699131" cy="384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900" dirty="0">
                  <a:latin typeface="Cooper Black" panose="0208090404030B020404" pitchFamily="18" charset="0"/>
                  <a:ea typeface="Roboto" panose="02000000000000000000" pitchFamily="2" charset="0"/>
                </a:rPr>
                <a:t>Migration – SLA </a:t>
              </a:r>
              <a:r>
                <a:rPr lang="en-US" dirty="0">
                  <a:gradFill flip="none" rotWithShape="1">
                    <a:gsLst>
                      <a:gs pos="45000">
                        <a:schemeClr val="tx1"/>
                      </a:gs>
                      <a:gs pos="100000">
                        <a:srgbClr val="FFB48F"/>
                      </a:gs>
                    </a:gsLst>
                    <a:lin ang="0" scaled="1"/>
                    <a:tileRect/>
                  </a:gradFill>
                  <a:latin typeface="Cooper Black" panose="0208090404030B020404" pitchFamily="18" charset="0"/>
                  <a:ea typeface="Roboto" panose="02000000000000000000" pitchFamily="2" charset="0"/>
                </a:rPr>
                <a:t>{Final 2017}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3491A91-4043-CB0D-AC5D-A07BC5C549A6}"/>
                </a:ext>
              </a:extLst>
            </p:cNvPr>
            <p:cNvSpPr txBox="1"/>
            <p:nvPr/>
          </p:nvSpPr>
          <p:spPr>
            <a:xfrm>
              <a:off x="333955" y="2358552"/>
              <a:ext cx="11858045" cy="1224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lnSpc>
                  <a:spcPct val="150000"/>
                </a:lnSpc>
                <a:buClr>
                  <a:srgbClr val="FF7C80"/>
                </a:buClr>
                <a:buFont typeface="Wingdings" panose="05000000000000000000" pitchFamily="2" charset="2"/>
                <a:buChar char="Ø"/>
              </a:pP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The relationship between Migration and SLA is that </a:t>
              </a:r>
              <a:r>
                <a:rPr lang="en-US" sz="1700" dirty="0">
                  <a:solidFill>
                    <a:schemeClr val="accent1"/>
                  </a:solidFill>
                  <a:latin typeface="Cascadia Code" panose="020B0609020000020004" pitchFamily="49" charset="0"/>
                  <a:cs typeface="Cascadia Code" panose="020B0609020000020004" pitchFamily="49" charset="0"/>
                </a:rPr>
                <a:t>migration plays an important role in data centers by making it easy to adjust resources priorities to match resources demand conditions</a:t>
              </a:r>
              <a:r>
                <a:rPr lang="en-US" sz="1700" dirty="0">
                  <a:latin typeface="Cascadia Code" panose="020B0609020000020004" pitchFamily="49" charset="0"/>
                  <a:cs typeface="Cascadia Code" panose="020B0609020000020004" pitchFamily="49" charset="0"/>
                </a:rPr>
                <a:t> so, it’s completely going in the direction of meeting SLAs.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1780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276</Words>
  <Application>Microsoft Office PowerPoint</Application>
  <PresentationFormat>Widescreen</PresentationFormat>
  <Paragraphs>43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Cascadia Code</vt:lpstr>
      <vt:lpstr>Cooper Black</vt:lpstr>
      <vt:lpstr>Calibri</vt:lpstr>
      <vt:lpstr>Wingdings</vt:lpstr>
      <vt:lpstr>Doppio One</vt:lpstr>
      <vt:lpstr>Arial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Nour Amr</dc:creator>
  <cp:lastModifiedBy>Nour Amr</cp:lastModifiedBy>
  <cp:revision>1</cp:revision>
  <dcterms:created xsi:type="dcterms:W3CDTF">2023-01-16T18:54:40Z</dcterms:created>
  <dcterms:modified xsi:type="dcterms:W3CDTF">2023-01-16T23:42:14Z</dcterms:modified>
</cp:coreProperties>
</file>

<file path=docProps/thumbnail.jpeg>
</file>